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Noto Serif Display Italics" panose="020B0604020202020204"/>
      <p:regular r:id="rId22"/>
    </p:embeddedFont>
    <p:embeddedFont>
      <p:font typeface="Times" panose="020B0500000000000000" pitchFamily="34" charset="0"/>
      <p:regular r:id="rId23"/>
      <p:bold r:id="rId24"/>
      <p:italic r:id="rId25"/>
      <p:boldItalic r:id="rId26"/>
    </p:embeddedFont>
    <p:embeddedFont>
      <p:font typeface="Montserrat Classic Bold" panose="020B0604020202020204" charset="0"/>
      <p:regular r:id="rId27"/>
    </p:embeddedFont>
    <p:embeddedFont>
      <p:font typeface="Arimo" panose="020B0604020202020204" charset="0"/>
      <p:regular r:id="rId28"/>
    </p:embeddedFont>
    <p:embeddedFont>
      <p:font typeface="Noto Serif Display" panose="020B0604020202020204"/>
      <p:regular r:id="rId29"/>
    </p:embeddedFont>
    <p:embeddedFont>
      <p:font typeface="DejaVu Serif Bold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86" y="-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EE4DE-02F8-4772-95A3-F0581997B31B}" type="datetimeFigureOut">
              <a:rPr lang="en-US" smtClean="0"/>
              <a:t>07-Dec-23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82847-292A-4763-9105-E01ABF8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82847-292A-4763-9105-E01ABF888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800" y="264723"/>
            <a:ext cx="3551224" cy="1406285"/>
          </a:xfrm>
          <a:custGeom>
            <a:avLst/>
            <a:gdLst/>
            <a:ahLst/>
            <a:cxnLst/>
            <a:rect l="l" t="t" r="r" b="b"/>
            <a:pathLst>
              <a:path w="3551224" h="1406285">
                <a:moveTo>
                  <a:pt x="0" y="0"/>
                </a:moveTo>
                <a:lnTo>
                  <a:pt x="3551224" y="0"/>
                </a:lnTo>
                <a:lnTo>
                  <a:pt x="3551224" y="1406285"/>
                </a:lnTo>
                <a:lnTo>
                  <a:pt x="0" y="1406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5238750"/>
            <a:ext cx="854475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5000" dirty="0">
                <a:solidFill>
                  <a:srgbClr val="2BB4D4"/>
                </a:solidFill>
                <a:latin typeface="Montserrat Classic Bold"/>
              </a:rPr>
              <a:t>STUDENT SMART PRINTING SERVICE (HCMUT_SSPS)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8931" y="2434290"/>
            <a:ext cx="536688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 Italics"/>
              </a:rPr>
              <a:t>ASSIGNMENT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6322" y="1028460"/>
            <a:ext cx="8099788" cy="64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GVHD: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Thầy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Phan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Trung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Hiếu</a:t>
            </a:r>
            <a:endParaRPr lang="en-US" sz="3999" b="1" spc="199" dirty="0">
              <a:solidFill>
                <a:srgbClr val="2E2E2E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44752" y="3396315"/>
            <a:ext cx="9504981" cy="4696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Danh</a:t>
            </a:r>
            <a:r>
              <a:rPr lang="en-US" sz="3999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sách</a:t>
            </a:r>
            <a:r>
              <a:rPr lang="en-US" sz="3999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thành</a:t>
            </a:r>
            <a:r>
              <a:rPr lang="en-US" sz="3999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viên</a:t>
            </a:r>
            <a:r>
              <a:rPr lang="en-US" sz="3999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: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DƯƠNG NGUYỄN NGUYÊN NGHĨA – 2011672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PHẠM VIỆT CƯỜNG – 1912830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NGUYỄN TRỌNG ĐỨC LƯƠNG – 1914079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NGUYỄN MINH THANH – 2220023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TRẦN HUỲNH KHÁNH TOÀN – 2112462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NGUYỄN TẤT TẤN DŨNG – 2113066</a:t>
            </a:r>
          </a:p>
          <a:p>
            <a:pPr algn="ctr">
              <a:lnSpc>
                <a:spcPts val="4480"/>
              </a:lnSpc>
            </a:pPr>
            <a:r>
              <a:rPr lang="en-US" sz="32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ĐẶNG THANH HÀNG - 2220005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6910" y="233751"/>
            <a:ext cx="951403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733425"/>
            <a:ext cx="4105176" cy="48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CLASS diagram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18" y="1286510"/>
            <a:ext cx="13892982" cy="8809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233751"/>
            <a:ext cx="951403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104900"/>
            <a:ext cx="606692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DejaVu Serif Bold"/>
              </a:rPr>
              <a:t>DEPLOYMENT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24100"/>
            <a:ext cx="16677023" cy="695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87423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233751"/>
            <a:ext cx="951403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33425"/>
            <a:ext cx="6397328" cy="48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LAYERED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504"/>
            <a:ext cx="11724599" cy="882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6745" y="2224226"/>
            <a:ext cx="16994509" cy="7034074"/>
          </a:xfrm>
          <a:custGeom>
            <a:avLst/>
            <a:gdLst/>
            <a:ahLst/>
            <a:cxnLst/>
            <a:rect l="l" t="t" r="r" b="b"/>
            <a:pathLst>
              <a:path w="16994509" h="7034074">
                <a:moveTo>
                  <a:pt x="0" y="0"/>
                </a:moveTo>
                <a:lnTo>
                  <a:pt x="16994510" y="0"/>
                </a:lnTo>
                <a:lnTo>
                  <a:pt x="16994510" y="7034074"/>
                </a:lnTo>
                <a:lnTo>
                  <a:pt x="0" y="703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910" y="490807"/>
            <a:ext cx="9514039" cy="51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5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910" y="1293685"/>
            <a:ext cx="5213251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000"/>
              </a:lnSpc>
              <a:buFont typeface="Arial"/>
              <a:buChar char="•"/>
            </a:pPr>
            <a:r>
              <a:rPr lang="en-US" sz="3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COMPONENT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910" y="243276"/>
            <a:ext cx="951403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 CÔNG NGHỆ SỬ DỤNG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549863"/>
            <a:ext cx="17259300" cy="793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014"/>
              </a:lnSpc>
              <a:buFont typeface="Arial"/>
              <a:buChar char="•"/>
            </a:pPr>
            <a:r>
              <a:rPr lang="en-US" sz="4200" b="1" dirty="0" err="1">
                <a:latin typeface="Arimo"/>
              </a:rPr>
              <a:t>Quản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lý</a:t>
            </a:r>
            <a:r>
              <a:rPr lang="en-US" sz="4200" b="1" dirty="0">
                <a:latin typeface="Arimo"/>
              </a:rPr>
              <a:t> source code &amp; </a:t>
            </a:r>
            <a:r>
              <a:rPr lang="en-US" sz="4200" b="1" dirty="0" err="1">
                <a:latin typeface="Arimo"/>
              </a:rPr>
              <a:t>tài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nguyên</a:t>
            </a:r>
            <a:r>
              <a:rPr lang="en-US" sz="4200" dirty="0">
                <a:latin typeface="Arimo"/>
              </a:rPr>
              <a:t>: </a:t>
            </a:r>
            <a:r>
              <a:rPr lang="en-US" sz="4200" dirty="0" err="1">
                <a:latin typeface="Arimo"/>
              </a:rPr>
              <a:t>Github</a:t>
            </a:r>
            <a:endParaRPr lang="en-US" sz="4200" dirty="0">
              <a:latin typeface="Arimo"/>
            </a:endParaRPr>
          </a:p>
          <a:p>
            <a:pPr algn="just">
              <a:lnSpc>
                <a:spcPts val="7014"/>
              </a:lnSpc>
            </a:pPr>
            <a:r>
              <a:rPr lang="en-US" sz="4200" dirty="0">
                <a:latin typeface="Arimo"/>
              </a:rPr>
              <a:t>GitHub </a:t>
            </a:r>
            <a:r>
              <a:rPr lang="en-US" sz="4200" dirty="0" err="1">
                <a:latin typeface="Arimo"/>
              </a:rPr>
              <a:t>là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nền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tảng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phổ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biến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và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linh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hoạt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cho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quản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lý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mã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nguồn</a:t>
            </a:r>
            <a:r>
              <a:rPr lang="en-US" sz="4200" dirty="0">
                <a:latin typeface="Arimo"/>
              </a:rPr>
              <a:t>, </a:t>
            </a:r>
            <a:r>
              <a:rPr lang="en-US" sz="4200" dirty="0" err="1">
                <a:latin typeface="Arimo"/>
              </a:rPr>
              <a:t>giúp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các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thành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viên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làm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việc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cùng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nhau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và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theo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dõi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thay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đổi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một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cách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hiệu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quả</a:t>
            </a:r>
            <a:endParaRPr lang="en-US" sz="4200" dirty="0">
              <a:latin typeface="Arimo"/>
            </a:endParaRPr>
          </a:p>
          <a:p>
            <a:pPr marL="906780" lvl="1" indent="-453390" algn="just">
              <a:lnSpc>
                <a:spcPts val="7014"/>
              </a:lnSpc>
              <a:buFont typeface="Arial"/>
              <a:buChar char="•"/>
            </a:pPr>
            <a:r>
              <a:rPr lang="en-US" sz="4200" b="1" dirty="0" err="1">
                <a:latin typeface="Arimo"/>
              </a:rPr>
              <a:t>Nền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tảng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giao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tiếp</a:t>
            </a:r>
            <a:r>
              <a:rPr lang="en-US" sz="4200" dirty="0">
                <a:latin typeface="Arimo"/>
              </a:rPr>
              <a:t>: </a:t>
            </a:r>
            <a:r>
              <a:rPr lang="en-US" sz="4200" dirty="0" err="1">
                <a:latin typeface="Arimo"/>
              </a:rPr>
              <a:t>Zalo</a:t>
            </a:r>
            <a:r>
              <a:rPr lang="en-US" sz="4200" dirty="0">
                <a:latin typeface="Arimo"/>
              </a:rPr>
              <a:t>, Google Meet</a:t>
            </a:r>
          </a:p>
          <a:p>
            <a:pPr algn="just">
              <a:lnSpc>
                <a:spcPts val="7014"/>
              </a:lnSpc>
            </a:pPr>
            <a:r>
              <a:rPr lang="en-US" sz="4200" dirty="0" err="1">
                <a:latin typeface="Arimo"/>
              </a:rPr>
              <a:t>Sử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dụng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quen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giao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diện</a:t>
            </a:r>
            <a:r>
              <a:rPr lang="en-US" sz="4200" dirty="0">
                <a:latin typeface="Arimo"/>
              </a:rPr>
              <a:t>, </a:t>
            </a:r>
            <a:r>
              <a:rPr lang="en-US" sz="4200" dirty="0" err="1">
                <a:latin typeface="Arimo"/>
              </a:rPr>
              <a:t>đáp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ứng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tốt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về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mặt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giao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tiếp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và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truyển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đạt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thông</a:t>
            </a:r>
            <a:r>
              <a:rPr lang="en-US" sz="4200" dirty="0">
                <a:latin typeface="Arimo"/>
              </a:rPr>
              <a:t> tin </a:t>
            </a:r>
            <a:r>
              <a:rPr lang="en-US" sz="4200" dirty="0" err="1">
                <a:latin typeface="Arimo"/>
              </a:rPr>
              <a:t>với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nhau</a:t>
            </a:r>
            <a:r>
              <a:rPr lang="en-US" sz="4200" dirty="0">
                <a:latin typeface="Arimo"/>
              </a:rPr>
              <a:t>.</a:t>
            </a:r>
          </a:p>
          <a:p>
            <a:pPr marL="906780" lvl="1" indent="-453390" algn="just">
              <a:lnSpc>
                <a:spcPts val="7014"/>
              </a:lnSpc>
              <a:buFont typeface="Arial"/>
              <a:buChar char="•"/>
            </a:pPr>
            <a:r>
              <a:rPr lang="en-US" sz="4200" b="1" dirty="0" err="1">
                <a:latin typeface="Arimo"/>
              </a:rPr>
              <a:t>Thiết</a:t>
            </a:r>
            <a:r>
              <a:rPr lang="en-US" sz="4200" b="1" dirty="0">
                <a:latin typeface="Arimo"/>
              </a:rPr>
              <a:t> </a:t>
            </a:r>
            <a:r>
              <a:rPr lang="en-US" sz="4200" b="1" dirty="0" err="1">
                <a:latin typeface="Arimo"/>
              </a:rPr>
              <a:t>kế</a:t>
            </a:r>
            <a:r>
              <a:rPr lang="en-US" sz="4200" b="1" dirty="0">
                <a:latin typeface="Arimo"/>
              </a:rPr>
              <a:t> UI</a:t>
            </a:r>
            <a:r>
              <a:rPr lang="en-US" sz="4200" dirty="0">
                <a:latin typeface="Arimo"/>
              </a:rPr>
              <a:t>: </a:t>
            </a:r>
            <a:r>
              <a:rPr lang="en-US" sz="4200" dirty="0" err="1">
                <a:latin typeface="Arimo"/>
              </a:rPr>
              <a:t>Figma</a:t>
            </a:r>
            <a:endParaRPr lang="en-US" sz="4200" dirty="0">
              <a:latin typeface="Arimo"/>
            </a:endParaRPr>
          </a:p>
          <a:p>
            <a:pPr algn="just">
              <a:lnSpc>
                <a:spcPts val="7014"/>
              </a:lnSpc>
            </a:pPr>
            <a:r>
              <a:rPr lang="en-US" sz="4200" dirty="0">
                <a:latin typeface="Arimo"/>
              </a:rPr>
              <a:t>Cho </a:t>
            </a:r>
            <a:r>
              <a:rPr lang="en-US" sz="4200" dirty="0" err="1">
                <a:latin typeface="Arimo"/>
              </a:rPr>
              <a:t>phép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các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thành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viên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trong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nhóm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có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thể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cùng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thiết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kế</a:t>
            </a:r>
            <a:r>
              <a:rPr lang="en-US" sz="4200" dirty="0">
                <a:latin typeface="Arimo"/>
              </a:rPr>
              <a:t> UI </a:t>
            </a:r>
            <a:r>
              <a:rPr lang="en-US" sz="4200" dirty="0" err="1">
                <a:latin typeface="Arimo"/>
              </a:rPr>
              <a:t>và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sau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này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cũng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sẽ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sử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dụng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nhiều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trong</a:t>
            </a:r>
            <a:r>
              <a:rPr lang="en-US" sz="4200" dirty="0">
                <a:latin typeface="Arimo"/>
              </a:rPr>
              <a:t> </a:t>
            </a:r>
            <a:r>
              <a:rPr lang="en-US" sz="4200" dirty="0" err="1">
                <a:latin typeface="Arimo"/>
              </a:rPr>
              <a:t>các</a:t>
            </a:r>
            <a:r>
              <a:rPr lang="en-US" sz="4200" dirty="0">
                <a:latin typeface="Arimo"/>
              </a:rPr>
              <a:t> project </a:t>
            </a:r>
            <a:r>
              <a:rPr lang="en-US" sz="4200" dirty="0" err="1">
                <a:latin typeface="Arimo"/>
              </a:rPr>
              <a:t>khác</a:t>
            </a:r>
            <a:r>
              <a:rPr lang="en-US" sz="4200" dirty="0">
                <a:latin typeface="Arim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910" y="243276"/>
            <a:ext cx="951403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 CÔNG NGHỆ SỬ DỤNG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133313"/>
            <a:ext cx="17259300" cy="910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900" b="1" dirty="0">
                <a:latin typeface="Arimo"/>
              </a:rPr>
              <a:t>Front-end</a:t>
            </a:r>
            <a:r>
              <a:rPr lang="en-US" sz="3900" dirty="0">
                <a:latin typeface="Arimo"/>
              </a:rPr>
              <a:t>: React, html5, Css3, </a:t>
            </a:r>
            <a:r>
              <a:rPr lang="en-US" sz="3900" dirty="0" err="1">
                <a:latin typeface="Arimo"/>
              </a:rPr>
              <a:t>Javascript</a:t>
            </a:r>
            <a:r>
              <a:rPr lang="en-US" sz="3900" dirty="0">
                <a:latin typeface="Arimo"/>
              </a:rPr>
              <a:t>, Bootstrap 5</a:t>
            </a:r>
          </a:p>
          <a:p>
            <a:pPr algn="just">
              <a:lnSpc>
                <a:spcPts val="5460"/>
              </a:lnSpc>
            </a:pPr>
            <a:r>
              <a:rPr lang="en-US" sz="3900" dirty="0" err="1">
                <a:latin typeface="Arimo"/>
              </a:rPr>
              <a:t>Nhóm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đã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có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một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vài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thành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viên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chủ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chốt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về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công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việc</a:t>
            </a:r>
            <a:r>
              <a:rPr lang="en-US" sz="3900" dirty="0">
                <a:latin typeface="Arimo"/>
              </a:rPr>
              <a:t> coding </a:t>
            </a:r>
            <a:r>
              <a:rPr lang="en-US" sz="3900" dirty="0" err="1">
                <a:latin typeface="Arimo"/>
              </a:rPr>
              <a:t>biết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nhiều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về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các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công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nghệ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này</a:t>
            </a:r>
            <a:r>
              <a:rPr lang="en-US" sz="3900" dirty="0">
                <a:latin typeface="Arimo"/>
              </a:rPr>
              <a:t> =&gt; </a:t>
            </a:r>
            <a:r>
              <a:rPr lang="en-US" sz="3900" dirty="0" err="1">
                <a:latin typeface="Arimo"/>
              </a:rPr>
              <a:t>Chọn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các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công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nghệ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này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sẽ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đơn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giản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hơn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trong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việc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tìm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hiểu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hiện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thực</a:t>
            </a:r>
            <a:r>
              <a:rPr lang="en-US" sz="3900" dirty="0">
                <a:latin typeface="Arimo"/>
              </a:rPr>
              <a:t>.</a:t>
            </a:r>
          </a:p>
          <a:p>
            <a:pPr algn="just">
              <a:lnSpc>
                <a:spcPts val="5460"/>
              </a:lnSpc>
            </a:pPr>
            <a:r>
              <a:rPr lang="en-US" sz="3900" dirty="0" err="1">
                <a:latin typeface="Arimo"/>
              </a:rPr>
              <a:t>Các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công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nghệ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này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nhiều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người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sử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dụng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nên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lượng</a:t>
            </a:r>
            <a:r>
              <a:rPr lang="en-US" sz="3900" dirty="0">
                <a:latin typeface="Arimo"/>
              </a:rPr>
              <a:t> chia </a:t>
            </a:r>
            <a:r>
              <a:rPr lang="en-US" sz="3900" dirty="0" err="1">
                <a:latin typeface="Arimo"/>
              </a:rPr>
              <a:t>sẽ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tìm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kiếm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thông</a:t>
            </a:r>
            <a:r>
              <a:rPr lang="en-US" sz="3900" dirty="0">
                <a:latin typeface="Arimo"/>
              </a:rPr>
              <a:t> tin </a:t>
            </a:r>
            <a:r>
              <a:rPr lang="en-US" sz="3900" dirty="0" err="1">
                <a:latin typeface="Arimo"/>
              </a:rPr>
              <a:t>có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nhiều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hơn</a:t>
            </a:r>
            <a:endParaRPr lang="en-US" sz="3900" dirty="0">
              <a:latin typeface="Arimo"/>
            </a:endParaRPr>
          </a:p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900" b="1" dirty="0">
                <a:latin typeface="Arimo"/>
              </a:rPr>
              <a:t>Back-end</a:t>
            </a:r>
            <a:r>
              <a:rPr lang="en-US" sz="3900" dirty="0">
                <a:latin typeface="Arimo"/>
              </a:rPr>
              <a:t>: </a:t>
            </a:r>
            <a:r>
              <a:rPr lang="en-US" sz="3900" dirty="0" err="1">
                <a:latin typeface="Arimo"/>
              </a:rPr>
              <a:t>Nodejs</a:t>
            </a:r>
            <a:endParaRPr lang="en-US" sz="3900" dirty="0">
              <a:latin typeface="Arimo"/>
            </a:endParaRPr>
          </a:p>
          <a:p>
            <a:pPr algn="just">
              <a:lnSpc>
                <a:spcPts val="5460"/>
              </a:lnSpc>
            </a:pPr>
            <a:r>
              <a:rPr lang="en-US" sz="3900" dirty="0">
                <a:latin typeface="Arimo"/>
              </a:rPr>
              <a:t>Node.js </a:t>
            </a:r>
            <a:r>
              <a:rPr lang="en-US" sz="3900" dirty="0" err="1">
                <a:latin typeface="Arimo"/>
              </a:rPr>
              <a:t>là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môi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trường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thực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thi</a:t>
            </a:r>
            <a:r>
              <a:rPr lang="en-US" sz="3900" dirty="0">
                <a:latin typeface="Arimo"/>
              </a:rPr>
              <a:t> JavaScript ở </a:t>
            </a:r>
            <a:r>
              <a:rPr lang="en-US" sz="3900" dirty="0" err="1">
                <a:latin typeface="Arimo"/>
              </a:rPr>
              <a:t>phía</a:t>
            </a:r>
            <a:r>
              <a:rPr lang="en-US" sz="3900" dirty="0">
                <a:latin typeface="Arimo"/>
              </a:rPr>
              <a:t> server, </a:t>
            </a:r>
            <a:r>
              <a:rPr lang="en-US" sz="3900" dirty="0" err="1">
                <a:latin typeface="Arimo"/>
              </a:rPr>
              <a:t>giúp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đơn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giản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hóa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việc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phát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triển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triển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khai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ứng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dụng</a:t>
            </a:r>
            <a:r>
              <a:rPr lang="en-US" sz="3900" dirty="0">
                <a:latin typeface="Arimo"/>
              </a:rPr>
              <a:t> web </a:t>
            </a:r>
            <a:r>
              <a:rPr lang="en-US" sz="3900" dirty="0" err="1">
                <a:latin typeface="Arimo"/>
              </a:rPr>
              <a:t>mà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nhóm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đã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chọn</a:t>
            </a:r>
            <a:r>
              <a:rPr lang="en-US" sz="3900" dirty="0">
                <a:latin typeface="Arimo"/>
              </a:rPr>
              <a:t>.</a:t>
            </a:r>
          </a:p>
          <a:p>
            <a:pPr algn="just">
              <a:lnSpc>
                <a:spcPts val="5460"/>
              </a:lnSpc>
            </a:pPr>
            <a:r>
              <a:rPr lang="en-US" sz="3900" dirty="0" err="1">
                <a:latin typeface="Arimo"/>
              </a:rPr>
              <a:t>Nhóm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đã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có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thành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viên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biết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về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cách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sử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dụng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công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nghệ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này</a:t>
            </a:r>
            <a:endParaRPr lang="en-US" sz="3900" dirty="0">
              <a:latin typeface="Arimo"/>
            </a:endParaRPr>
          </a:p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900" b="1" dirty="0">
                <a:latin typeface="Arimo"/>
              </a:rPr>
              <a:t>Database</a:t>
            </a:r>
            <a:r>
              <a:rPr lang="en-US" sz="3900" dirty="0">
                <a:latin typeface="Arimo"/>
              </a:rPr>
              <a:t>: MySQL</a:t>
            </a:r>
          </a:p>
          <a:p>
            <a:pPr algn="just">
              <a:lnSpc>
                <a:spcPts val="5460"/>
              </a:lnSpc>
            </a:pPr>
            <a:r>
              <a:rPr lang="en-US" sz="3900" dirty="0" err="1">
                <a:latin typeface="Arimo"/>
              </a:rPr>
              <a:t>Cách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thức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hiện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thực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đơn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giản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dễ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hiễu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quan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trọng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là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tương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thích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tốt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với</a:t>
            </a:r>
            <a:r>
              <a:rPr lang="en-US" sz="3900" dirty="0">
                <a:latin typeface="Arimo"/>
              </a:rPr>
              <a:t> </a:t>
            </a:r>
            <a:r>
              <a:rPr lang="en-US" sz="3900" dirty="0" err="1">
                <a:latin typeface="Arimo"/>
              </a:rPr>
              <a:t>Nodejs</a:t>
            </a:r>
            <a:endParaRPr lang="en-US" sz="3900" dirty="0"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86981" y="3782084"/>
            <a:ext cx="9514039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DEMO HỆ THỐNG SSPS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910" y="224226"/>
            <a:ext cx="17515039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NHỮNG RỦI RO, THÁCH THỨC TRONG QUÁ TRÌNH THỰC HIỆN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670" y="1257300"/>
            <a:ext cx="17771949" cy="793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5739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Arimo"/>
              </a:rPr>
              <a:t>Một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số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hiểu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sử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nghệ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573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=&gt;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Học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hỏi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tìm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hiểu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nhiều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đổi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trong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nhóm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755649" lvl="1" indent="-377824" algn="just">
              <a:lnSpc>
                <a:spcPts val="5739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hiểu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rõ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nắm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bắt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về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định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nghĩa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diagram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chính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xác</a:t>
            </a:r>
            <a:endParaRPr lang="en-US" sz="3499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573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=&gt;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Đọc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kỹ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lại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tài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liệu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hướng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dẫn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nhờ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giáo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hướng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dẫn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đáp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755649" lvl="1" indent="-377824" algn="just">
              <a:lnSpc>
                <a:spcPts val="5739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Arimo"/>
              </a:rPr>
              <a:t>Thiếu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kinh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nghiệm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về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xây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dựng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dự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thực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tế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dẫn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một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số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diện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đẹp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hợp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573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=&gt;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Tìm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hiểu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thêm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cố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gắng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phát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triển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lại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dự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nếu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hội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755649" lvl="1" indent="-377824" algn="just">
              <a:lnSpc>
                <a:spcPts val="5739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Arimo"/>
              </a:rPr>
              <a:t>Khả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năng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tiếp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dẫn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đổi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tin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phối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hợp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giữa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755649" lvl="1" indent="-377824" algn="just">
              <a:lnSpc>
                <a:spcPts val="5739"/>
              </a:lnSpc>
              <a:buFont typeface="Arial"/>
              <a:buChar char="•"/>
            </a:pPr>
            <a:r>
              <a:rPr lang="en-US" sz="3499" dirty="0" err="1">
                <a:solidFill>
                  <a:srgbClr val="000000"/>
                </a:solidFill>
                <a:latin typeface="Arimo"/>
              </a:rPr>
              <a:t>Tinh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kỉ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luật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trách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nhiệm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về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triển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khai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hiện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thực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dự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chưa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573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=&gt;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2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rủi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ro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thách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thức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nhân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tự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nâng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khắc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phục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910" y="224226"/>
            <a:ext cx="17515039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BÀI HỌC RÚT RA QUA DỰ 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455" y="913893"/>
            <a:ext cx="17771949" cy="892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8749"/>
              </a:lnSpc>
              <a:buFont typeface="Arial"/>
              <a:buChar char="•"/>
            </a:pP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cá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nhân</a:t>
            </a:r>
            <a:endParaRPr lang="en-US" sz="3499" b="1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874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+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Tăng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cường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học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hỏi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tìm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hiểu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nội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dung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thầy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hướng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dẫn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nghệ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dự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nghệ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sử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874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+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Quan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trọng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nhất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nâng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tinh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kỉ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luật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trách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nhiệm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bản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trong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xử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mọi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874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+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lập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kết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hoạch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xử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hiệu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quả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đảm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bảo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tiến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độ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giao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755649" lvl="1" indent="-377824" algn="just">
              <a:lnSpc>
                <a:spcPts val="8749"/>
              </a:lnSpc>
              <a:buFont typeface="Arial"/>
              <a:buChar char="•"/>
            </a:pP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cả</a:t>
            </a:r>
            <a:r>
              <a:rPr lang="en-US" sz="3499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Arimo"/>
              </a:rPr>
              <a:t>nhóm</a:t>
            </a:r>
            <a:endParaRPr lang="en-US" sz="3499" b="1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874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+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quản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kết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nối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nữa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algn="just">
              <a:lnSpc>
                <a:spcPts val="8749"/>
              </a:lnSpc>
            </a:pPr>
            <a:r>
              <a:rPr lang="en-US" sz="3499" dirty="0">
                <a:solidFill>
                  <a:srgbClr val="000000"/>
                </a:solidFill>
                <a:latin typeface="Arimo"/>
              </a:rPr>
              <a:t>+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Cần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phân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smtClean="0">
                <a:solidFill>
                  <a:srgbClr val="000000"/>
                </a:solidFill>
                <a:latin typeface="Arimo"/>
              </a:rPr>
              <a:t>chia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quản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499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6740" y="2292579"/>
            <a:ext cx="7594521" cy="5701842"/>
          </a:xfrm>
          <a:custGeom>
            <a:avLst/>
            <a:gdLst/>
            <a:ahLst/>
            <a:cxnLst/>
            <a:rect l="l" t="t" r="r" b="b"/>
            <a:pathLst>
              <a:path w="7594521" h="5701842">
                <a:moveTo>
                  <a:pt x="0" y="0"/>
                </a:moveTo>
                <a:lnTo>
                  <a:pt x="7594520" y="0"/>
                </a:lnTo>
                <a:lnTo>
                  <a:pt x="759452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7133"/>
            <a:ext cx="1223023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NỘI DUNG CHÍNH: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3390900"/>
            <a:ext cx="17830800" cy="4680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về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quả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quyết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định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kỹ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thuật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trọng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Những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rủi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ro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,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thách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thức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trong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quá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trình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thực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hiện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Bài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học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rút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ra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cho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nhóm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2218" y="261233"/>
            <a:ext cx="113396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 QUAN DỰ 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2218" y="1347082"/>
            <a:ext cx="738981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4AAD"/>
                </a:solidFill>
                <a:latin typeface="DejaVu Serif Bold"/>
              </a:rPr>
              <a:t>1/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Nhu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cầu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để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làm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nên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dự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án</a:t>
            </a:r>
            <a:endParaRPr lang="en-US" sz="36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2218" y="2141467"/>
            <a:ext cx="17444749" cy="294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5983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Do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cầu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triển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khai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một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mạng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lưới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máy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thông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minh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đặt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một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chiến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khắp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khuôn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trường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.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Những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máy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này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bị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năng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chức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năng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tiến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tối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ưu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quy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trình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nâng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cao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sự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tiện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lợi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endParaRPr lang="en-US" sz="3399" dirty="0">
              <a:solidFill>
                <a:srgbClr val="000000"/>
              </a:solidFill>
              <a:latin typeface="Noto Serif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218" y="5758594"/>
            <a:ext cx="726256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4AAD"/>
                </a:solidFill>
                <a:latin typeface="DejaVu Serif Bold"/>
              </a:rPr>
              <a:t>2/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Các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bên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liên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quan</a:t>
            </a:r>
            <a:r>
              <a:rPr lang="en-US" sz="3600" dirty="0">
                <a:solidFill>
                  <a:srgbClr val="004AAD"/>
                </a:solidFill>
                <a:latin typeface="DejaVu Serif Bold"/>
              </a:rPr>
              <a:t>  </a:t>
            </a:r>
            <a:r>
              <a:rPr lang="en-US" sz="3600" dirty="0" err="1">
                <a:solidFill>
                  <a:srgbClr val="004AAD"/>
                </a:solidFill>
                <a:latin typeface="DejaVu Serif Bold"/>
              </a:rPr>
              <a:t>chính</a:t>
            </a:r>
            <a:endParaRPr lang="en-US" sz="36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2218" y="7059114"/>
            <a:ext cx="1744474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viên</a:t>
            </a:r>
            <a:endParaRPr lang="en-US" sz="3399" dirty="0">
              <a:solidFill>
                <a:srgbClr val="2E2E2E"/>
              </a:solidFill>
              <a:latin typeface="Noto Serif Display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2E2E2E"/>
              </a:solidFill>
              <a:latin typeface="Noto Serif Display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Nhân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dịch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vụ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2E2E2E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2E2E2E"/>
                </a:solidFill>
                <a:latin typeface="Noto Serif Display"/>
              </a:rPr>
              <a:t> (SPSO)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2218" y="261233"/>
            <a:ext cx="113396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 QUAN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766" y="1284364"/>
            <a:ext cx="16139461" cy="57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3/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Yêu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cầu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chức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năng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trọng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mà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cung</a:t>
            </a:r>
            <a:r>
              <a:rPr lang="en-US" sz="36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cấp</a:t>
            </a:r>
            <a:endParaRPr lang="en-US" sz="36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" y="2072323"/>
            <a:ext cx="1783080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Đối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Đẩy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lưu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trữ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,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;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Tùy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chọn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máy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thực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;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Chỉ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thuộc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tính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như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khổ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giấy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một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/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hai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mặt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bản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sao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xem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lịch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sử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lần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sử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dụng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máy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bản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thân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mua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thêm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thành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toán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trực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tuyến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qua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BKPay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trường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;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mỗi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học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cấp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mặc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một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giấy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khổ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A4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Đối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với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dịch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vụ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ấn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(SPSO):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quyền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thêm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bật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tắt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máy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in;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tùy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chỉnh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cấu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hình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khác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như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mặc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ngày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tháng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cấp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số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trang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mặc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định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loại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file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chấp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nhận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;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+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báo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cho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phép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có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thể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kê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được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in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ngày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tháng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hoặc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năm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Noto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530" y="219075"/>
            <a:ext cx="95140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5" name="Freeform 5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66274" y="9191625"/>
            <a:ext cx="123900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0000"/>
                </a:solidFill>
                <a:latin typeface="Noto Serif Display Italics"/>
              </a:rPr>
              <a:t>Use-case diagram </a:t>
            </a:r>
            <a:r>
              <a:rPr lang="en-US" sz="3399" u="sng" dirty="0" err="1">
                <a:solidFill>
                  <a:srgbClr val="000000"/>
                </a:solidFill>
                <a:latin typeface="Noto Serif Display Italics"/>
              </a:rPr>
              <a:t>cho</a:t>
            </a:r>
            <a:r>
              <a:rPr lang="en-US" sz="3399" u="sng" dirty="0">
                <a:solidFill>
                  <a:srgbClr val="000000"/>
                </a:solidFill>
                <a:latin typeface="Noto Serif Display Italics"/>
              </a:rPr>
              <a:t> </a:t>
            </a:r>
            <a:r>
              <a:rPr lang="en-US" sz="3399" u="sng" dirty="0" err="1">
                <a:solidFill>
                  <a:srgbClr val="000000"/>
                </a:solidFill>
                <a:latin typeface="Noto Serif Display Italics"/>
              </a:rPr>
              <a:t>toàn</a:t>
            </a:r>
            <a:r>
              <a:rPr lang="en-US" sz="3399" u="sng" dirty="0">
                <a:solidFill>
                  <a:srgbClr val="000000"/>
                </a:solidFill>
                <a:latin typeface="Noto Serif Display Italics"/>
              </a:rPr>
              <a:t> </a:t>
            </a:r>
            <a:r>
              <a:rPr lang="en-US" sz="3399" u="sng" dirty="0" err="1">
                <a:solidFill>
                  <a:srgbClr val="000000"/>
                </a:solidFill>
                <a:latin typeface="Noto Serif Display Italics"/>
              </a:rPr>
              <a:t>bộ</a:t>
            </a:r>
            <a:r>
              <a:rPr lang="en-US" sz="3399" u="sng" dirty="0">
                <a:solidFill>
                  <a:srgbClr val="000000"/>
                </a:solidFill>
                <a:latin typeface="Noto Serif Display Italics"/>
              </a:rPr>
              <a:t> </a:t>
            </a:r>
            <a:r>
              <a:rPr lang="en-US" sz="3399" u="sng" dirty="0" err="1">
                <a:solidFill>
                  <a:srgbClr val="000000"/>
                </a:solidFill>
                <a:latin typeface="Noto Serif Display Italics"/>
              </a:rPr>
              <a:t>hệ</a:t>
            </a:r>
            <a:r>
              <a:rPr lang="en-US" sz="3399" u="sng" dirty="0">
                <a:solidFill>
                  <a:srgbClr val="000000"/>
                </a:solidFill>
                <a:latin typeface="Noto Serif Display Italics"/>
              </a:rPr>
              <a:t> </a:t>
            </a:r>
            <a:r>
              <a:rPr lang="en-US" sz="3399" u="sng" dirty="0" err="1">
                <a:solidFill>
                  <a:srgbClr val="000000"/>
                </a:solidFill>
                <a:latin typeface="Noto Serif Display Italics"/>
              </a:rPr>
              <a:t>thống</a:t>
            </a:r>
            <a:endParaRPr lang="en-US" sz="3399" u="sng" dirty="0">
              <a:solidFill>
                <a:srgbClr val="000000"/>
              </a:solidFill>
              <a:latin typeface="Noto Serif Display Itali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36" y="988516"/>
            <a:ext cx="15625264" cy="8251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10268" y="4242683"/>
            <a:ext cx="5555760" cy="3095887"/>
          </a:xfrm>
          <a:custGeom>
            <a:avLst/>
            <a:gdLst/>
            <a:ahLst/>
            <a:cxnLst/>
            <a:rect l="l" t="t" r="r" b="b"/>
            <a:pathLst>
              <a:path w="5555760" h="3095887">
                <a:moveTo>
                  <a:pt x="0" y="0"/>
                </a:moveTo>
                <a:lnTo>
                  <a:pt x="5555760" y="0"/>
                </a:lnTo>
                <a:lnTo>
                  <a:pt x="5555760" y="3095886"/>
                </a:lnTo>
                <a:lnTo>
                  <a:pt x="0" y="30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2632" y="2061264"/>
            <a:ext cx="6179947" cy="7722160"/>
          </a:xfrm>
          <a:custGeom>
            <a:avLst/>
            <a:gdLst/>
            <a:ahLst/>
            <a:cxnLst/>
            <a:rect l="l" t="t" r="r" b="b"/>
            <a:pathLst>
              <a:path w="6179947" h="7722160">
                <a:moveTo>
                  <a:pt x="0" y="0"/>
                </a:moveTo>
                <a:lnTo>
                  <a:pt x="6179947" y="0"/>
                </a:lnTo>
                <a:lnTo>
                  <a:pt x="6179947" y="7722160"/>
                </a:lnTo>
                <a:lnTo>
                  <a:pt x="0" y="7722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4530" y="219075"/>
            <a:ext cx="95140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87359" y="1161980"/>
            <a:ext cx="17722950" cy="64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Use-case diagram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một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số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module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trọng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và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đặc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tả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tương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ứng</a:t>
            </a:r>
            <a:endParaRPr lang="en-US" sz="3999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388966"/>
            <a:ext cx="5693524" cy="3215316"/>
          </a:xfrm>
          <a:custGeom>
            <a:avLst/>
            <a:gdLst/>
            <a:ahLst/>
            <a:cxnLst/>
            <a:rect l="l" t="t" r="r" b="b"/>
            <a:pathLst>
              <a:path w="5693524" h="3215316">
                <a:moveTo>
                  <a:pt x="0" y="0"/>
                </a:moveTo>
                <a:lnTo>
                  <a:pt x="5693524" y="0"/>
                </a:lnTo>
                <a:lnTo>
                  <a:pt x="5693524" y="3215316"/>
                </a:lnTo>
                <a:lnTo>
                  <a:pt x="0" y="321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0968" y="2562006"/>
            <a:ext cx="8253571" cy="6696294"/>
          </a:xfrm>
          <a:custGeom>
            <a:avLst/>
            <a:gdLst/>
            <a:ahLst/>
            <a:cxnLst/>
            <a:rect l="l" t="t" r="r" b="b"/>
            <a:pathLst>
              <a:path w="8253571" h="6696294">
                <a:moveTo>
                  <a:pt x="0" y="0"/>
                </a:moveTo>
                <a:lnTo>
                  <a:pt x="8253571" y="0"/>
                </a:lnTo>
                <a:lnTo>
                  <a:pt x="8253571" y="6696294"/>
                </a:lnTo>
                <a:lnTo>
                  <a:pt x="0" y="6696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4530" y="219075"/>
            <a:ext cx="95140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7359" y="1161980"/>
            <a:ext cx="17722950" cy="64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Use-case diagram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một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số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module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trọng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và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đặc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tả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tương</a:t>
            </a:r>
            <a:r>
              <a:rPr lang="en-US" sz="3999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ứng</a:t>
            </a:r>
            <a:endParaRPr lang="en-US" sz="3999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800" y="173038"/>
            <a:ext cx="951403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" y="800100"/>
            <a:ext cx="8555732" cy="48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Activity diagram module “In </a:t>
            </a:r>
            <a:r>
              <a:rPr lang="en-US" sz="3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tài</a:t>
            </a: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liệu</a:t>
            </a: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73038"/>
            <a:ext cx="6989252" cy="100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8915" y="409011"/>
            <a:ext cx="7366322" cy="9885609"/>
          </a:xfrm>
          <a:custGeom>
            <a:avLst/>
            <a:gdLst/>
            <a:ahLst/>
            <a:cxnLst/>
            <a:rect l="l" t="t" r="r" b="b"/>
            <a:pathLst>
              <a:path w="6480619" h="8858632">
                <a:moveTo>
                  <a:pt x="0" y="0"/>
                </a:moveTo>
                <a:lnTo>
                  <a:pt x="6480619" y="0"/>
                </a:lnTo>
                <a:lnTo>
                  <a:pt x="6480619" y="8858632"/>
                </a:lnTo>
                <a:lnTo>
                  <a:pt x="0" y="8858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6910" y="233751"/>
            <a:ext cx="951403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 QUẢ DỰ 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733425"/>
            <a:ext cx="9405938" cy="48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SEQUENCE diagram module “In </a:t>
            </a:r>
            <a:r>
              <a:rPr lang="en-US" sz="3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tài</a:t>
            </a: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liệu</a:t>
            </a:r>
            <a:r>
              <a:rPr lang="en-US" sz="3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1045</Words>
  <Application>Microsoft Office PowerPoint</Application>
  <PresentationFormat>Custom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Montserrat Classic Bold Italics</vt:lpstr>
      <vt:lpstr>Noto Serif Display Italics</vt:lpstr>
      <vt:lpstr>Times</vt:lpstr>
      <vt:lpstr>Montserrat Classic Bold</vt:lpstr>
      <vt:lpstr>Arial</vt:lpstr>
      <vt:lpstr>Arimo</vt:lpstr>
      <vt:lpstr>Noto Serif Display</vt:lpstr>
      <vt:lpstr>DejaVu Serif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công nghệ phần mềm</dc:title>
  <cp:lastModifiedBy>ThinkPad X1 Gen 7</cp:lastModifiedBy>
  <cp:revision>7</cp:revision>
  <dcterms:created xsi:type="dcterms:W3CDTF">2006-08-16T00:00:00Z</dcterms:created>
  <dcterms:modified xsi:type="dcterms:W3CDTF">2023-12-07T13:42:37Z</dcterms:modified>
  <dc:identifier>DAF2OjYgCI8</dc:identifier>
</cp:coreProperties>
</file>